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2" r:id="rId2"/>
    <p:sldId id="256" r:id="rId3"/>
    <p:sldId id="271" r:id="rId4"/>
    <p:sldId id="257" r:id="rId5"/>
    <p:sldId id="258" r:id="rId6"/>
    <p:sldId id="259" r:id="rId7"/>
    <p:sldId id="260" r:id="rId8"/>
    <p:sldId id="263" r:id="rId9"/>
    <p:sldId id="274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82FCE-EADC-4B14-8F00-2E03A6840A10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5976D-2BE5-47CF-8C7A-092FB497F3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7BDDE3-3C82-4E43-AA6B-26D4090E4A2D}" type="datetimeFigureOut">
              <a:rPr lang="ru-RU" smtClean="0"/>
              <a:pPr/>
              <a:t>03.04.2023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04032D8-952A-4668-A598-1BCC2BDAAE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8;&#1072;&#1090;&#1100;&#1103;&#1085;&#1072;\&#1056;&#1072;&#1073;&#1086;&#1095;&#1080;&#1081;%20&#1089;&#1090;&#1086;&#1083;\&#1080;&#1089;&#1090;&#1086;&#1088;&#1080;&#1103;%20&#1083;&#1102;&#1073;&#1074;&#1080;%20&#1089;&#1072;&#1082;&#1086;&#1092;&#1086;&#1085;\Cosa%20Sei\Cosa%20Sei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7920880" cy="3276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 w="11430"/>
                <a:solidFill>
                  <a:srgbClr val="002060"/>
                </a:solidFill>
                <a:effectLst/>
              </a:rPr>
              <a:t>Карманные деньги ребёнка: </a:t>
            </a:r>
            <a:r>
              <a:rPr sz="5400" b="1" spc="0" dirty="0" smtClean="0">
                <a:ln w="11430"/>
                <a:solidFill>
                  <a:srgbClr val="002060"/>
                </a:solidFill>
                <a:effectLst/>
              </a:rPr>
              <a:t/>
            </a:r>
            <a:br>
              <a:rPr sz="5400" b="1" spc="0" dirty="0" smtClean="0">
                <a:ln w="11430"/>
                <a:solidFill>
                  <a:srgbClr val="002060"/>
                </a:solidFill>
                <a:effectLst/>
              </a:rPr>
            </a:br>
            <a:r>
              <a:rPr lang="ru-RU" sz="5400" b="1" spc="0" dirty="0" smtClean="0">
                <a:ln w="11430"/>
                <a:solidFill>
                  <a:srgbClr val="002060"/>
                </a:solidFill>
                <a:effectLst/>
              </a:rPr>
              <a:t>потребность или прихоть?</a:t>
            </a:r>
            <a:endParaRPr lang="ru-RU" sz="5400" b="1" spc="0" dirty="0">
              <a:ln w="11430"/>
              <a:solidFill>
                <a:srgbClr val="002060"/>
              </a:solidFill>
              <a:effectLst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491880" y="5546268"/>
            <a:ext cx="565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7884" y="5429264"/>
            <a:ext cx="2501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 класс</a:t>
            </a:r>
          </a:p>
          <a:p>
            <a:r>
              <a:rPr lang="ru-RU" dirty="0" smtClean="0"/>
              <a:t>Учитель: Горячева Т.И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8152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Как выдавать карманные деньги?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428736"/>
            <a:ext cx="86439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</a:rPr>
              <a:t>в </a:t>
            </a:r>
            <a:r>
              <a:rPr lang="ru-RU" sz="3200" b="1" dirty="0">
                <a:solidFill>
                  <a:srgbClr val="002060"/>
                </a:solidFill>
              </a:rPr>
              <a:t>любое время по его прихоти (даже если есть договоренность с ребенком о регулярных </a:t>
            </a:r>
            <a:r>
              <a:rPr lang="ru-RU" sz="3200" b="1" dirty="0" smtClean="0">
                <a:solidFill>
                  <a:srgbClr val="002060"/>
                </a:solidFill>
              </a:rPr>
              <a:t>выплатах);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</a:rPr>
              <a:t>исключительно </a:t>
            </a:r>
            <a:r>
              <a:rPr lang="ru-RU" sz="3200" b="1" dirty="0">
                <a:solidFill>
                  <a:srgbClr val="002060"/>
                </a:solidFill>
              </a:rPr>
              <a:t>как поощрение за какие-то заслуги или работу по </a:t>
            </a:r>
            <a:r>
              <a:rPr lang="ru-RU" sz="3200" b="1" dirty="0" smtClean="0">
                <a:solidFill>
                  <a:srgbClr val="002060"/>
                </a:solidFill>
              </a:rPr>
              <a:t>дому;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</a:rPr>
              <a:t>регулярно </a:t>
            </a:r>
            <a:r>
              <a:rPr lang="ru-RU" sz="3200" b="1" dirty="0">
                <a:solidFill>
                  <a:srgbClr val="002060"/>
                </a:solidFill>
              </a:rPr>
              <a:t>в определенном объеме, при этом безо всяких условий и </a:t>
            </a:r>
            <a:r>
              <a:rPr lang="ru-RU" sz="3200" b="1" dirty="0" smtClean="0">
                <a:solidFill>
                  <a:srgbClr val="002060"/>
                </a:solidFill>
              </a:rPr>
              <a:t>оговорок;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>
                <a:solidFill>
                  <a:srgbClr val="002060"/>
                </a:solidFill>
              </a:rPr>
              <a:t>также регулярно, но с условием тратить деньги ответственно.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76683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ПОКУПАТЬ ИЛИ НЕ ПОКУПАТЬ ОЦЕНКИ?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pic>
        <p:nvPicPr>
          <p:cNvPr id="21507" name="Picture 3" descr="BessereNoten1.jpg (300×199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857232"/>
            <a:ext cx="3553949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 descr="father-son-fighting.jpg (310×387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3116"/>
            <a:ext cx="2952750" cy="3686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428992" y="3286124"/>
            <a:ext cx="57150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стремлении материально поощрять ребенка за учебу не забывайте, что учеба не работа, определите круг его обязанностей по дому и согласуйте  соответствующий размер карманных денег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085947"/>
            <a:ext cx="871543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Деньги давать можно, если: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90488" algn="l"/>
              </a:tabLst>
            </a:pPr>
            <a:r>
              <a:rPr lang="ru-RU" sz="36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одросток понимает, что они нелегко достались родителям;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90488" algn="l"/>
              </a:tabLst>
            </a:pPr>
            <a:r>
              <a:rPr lang="ru-RU" sz="36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знает зачем ему нужны деньги, и может довольно внятно ответить на  что он их израсходует;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90488" algn="l"/>
              </a:tabLst>
            </a:pPr>
            <a:r>
              <a:rPr lang="ru-RU" sz="36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умеет приобретать нужное в торговых точках.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993614"/>
            <a:ext cx="892971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0488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Деньги давать нельзя, если: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90488" algn="l"/>
              </a:tabLs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слабо представляет где и как трудятся его родители, что такое зарплата и откуда она берется;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"/>
              <a:tabLst>
                <a:tab pos="90488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не умеет отказываться от мелких желаний ради «высокой цели»;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90488" algn="l"/>
              </a:tabLst>
            </a:pPr>
            <a:r>
              <a:rPr lang="ru-RU" sz="3200" dirty="0" smtClean="0"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не управляем, и выделяемые деньги сослужат ему плохую службу.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7336.jpg (1600×1200)"/>
          <p:cNvPicPr>
            <a:picLocks noChangeAspect="1" noChangeArrowheads="1"/>
          </p:cNvPicPr>
          <p:nvPr/>
        </p:nvPicPr>
        <p:blipFill>
          <a:blip r:embed="rId3" cstate="print">
            <a:lum bright="20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3500438"/>
            <a:ext cx="6038850" cy="31813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361905">
            <a:off x="3324218" y="1196992"/>
            <a:ext cx="6038850" cy="31813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12496">
            <a:off x="194508" y="696509"/>
            <a:ext cx="6038850" cy="31813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3286124"/>
            <a:ext cx="6038850" cy="31813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Cosa Se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600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980728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Да, так уж устроено у людей,</a:t>
            </a:r>
            <a:endParaRPr lang="ru-RU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Хотите  вы этого, не хотите ли,</a:t>
            </a:r>
            <a:endParaRPr lang="ru-RU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только родители любят детей </a:t>
            </a:r>
            <a:endParaRPr lang="ru-RU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Чуть больше, чем дети родителей.</a:t>
            </a:r>
            <a:endParaRPr lang="ru-RU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x_e3136c2d.jpg (520×34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40968"/>
            <a:ext cx="2863921" cy="2245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494268.jpg (908×68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426352"/>
            <a:ext cx="2843808" cy="2431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32766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pc="0" dirty="0" smtClean="0">
                <a:ln w="11430"/>
                <a:solidFill>
                  <a:srgbClr val="002060"/>
                </a:solidFill>
                <a:effectLst/>
              </a:rPr>
              <a:t>Карманные деньги ребёнка: </a:t>
            </a:r>
            <a:r>
              <a:rPr sz="5400" b="1" spc="0" dirty="0" smtClean="0">
                <a:ln w="11430"/>
                <a:solidFill>
                  <a:srgbClr val="002060"/>
                </a:solidFill>
                <a:effectLst/>
              </a:rPr>
              <a:t/>
            </a:r>
            <a:br>
              <a:rPr sz="5400" b="1" spc="0" dirty="0" smtClean="0">
                <a:ln w="11430"/>
                <a:solidFill>
                  <a:srgbClr val="002060"/>
                </a:solidFill>
                <a:effectLst/>
              </a:rPr>
            </a:br>
            <a:r>
              <a:rPr lang="ru-RU" sz="5400" b="1" spc="0" dirty="0" smtClean="0">
                <a:ln w="11430"/>
                <a:solidFill>
                  <a:srgbClr val="002060"/>
                </a:solidFill>
                <a:effectLst/>
              </a:rPr>
              <a:t>потребность или прихоть?</a:t>
            </a:r>
            <a:endParaRPr lang="ru-RU" sz="5400" b="1" spc="0" dirty="0">
              <a:ln w="11430"/>
              <a:solidFill>
                <a:srgbClr val="002060"/>
              </a:solidFill>
              <a:effectLst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491880" y="5546268"/>
            <a:ext cx="565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2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«Негодный мусор, и на что ты мне теперь? </a:t>
            </a:r>
            <a:endParaRPr kumimoji="0" lang="en-US" sz="32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2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Всю кучу золота я охотно отдал бы за любой из этих грошовых ножей. Мне некуда тебя девать. Так отправляйся же на дно морское. </a:t>
            </a:r>
            <a:endParaRPr kumimoji="0" lang="en-US" sz="32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2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бы ты лежал на полу, право, не стоило бы труда нагибаться, чтобы поднять тебя»?</a:t>
            </a:r>
            <a:endParaRPr kumimoji="0" lang="ru-RU" sz="32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82153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Бранил Гомера, </a:t>
            </a:r>
            <a:r>
              <a:rPr kumimoji="0" lang="ru-RU" sz="2800" b="1" u="none" strike="noStrike" normalizeH="0" baseline="0" dirty="0" err="1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Феокрита</a:t>
            </a: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Зато читал Адама Смита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был глубокий эконом,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 есть умел судить о том,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государство богатеет,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чем живет, и почему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нужно золота ему,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простой продукт имеет.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Отец понять его не мог</a:t>
            </a:r>
            <a:endParaRPr kumimoji="0" lang="ru-RU" sz="1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земли отдавал в залог.</a:t>
            </a:r>
            <a:endParaRPr kumimoji="0" lang="ru-RU" sz="36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04664"/>
            <a:ext cx="94685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Деньги всегда, </a:t>
            </a:r>
            <a:endParaRPr kumimoji="0" lang="en-US" sz="36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всякий возраст нам пригодны;</a:t>
            </a:r>
            <a:endParaRPr kumimoji="0" lang="ru-RU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юноша в них ищет слуг проворных</a:t>
            </a:r>
            <a:endParaRPr kumimoji="0" lang="ru-RU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И, не жалея, шлет туда-сюда.</a:t>
            </a:r>
            <a:endParaRPr kumimoji="0" lang="ru-RU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Старик же видит в них друзей надежных</a:t>
            </a:r>
            <a:endParaRPr kumimoji="0" lang="ru-RU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3600" b="1" u="none" strike="noStrike" normalizeH="0" baseline="0" dirty="0" smtClean="0">
                <a:ln w="1905"/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бережет их как зеницу ока.</a:t>
            </a:r>
            <a:endParaRPr kumimoji="0" lang="ru-RU" sz="4400" b="1" u="none" strike="noStrike" normalizeH="0" baseline="0" dirty="0" smtClean="0">
              <a:ln w="1905"/>
              <a:solidFill>
                <a:srgbClr val="00206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42852"/>
            <a:ext cx="71978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МАЛЕНЬКИЙ ВОРИШКА</a:t>
            </a:r>
          </a:p>
        </p:txBody>
      </p:sp>
      <p:pic>
        <p:nvPicPr>
          <p:cNvPr id="20482" name="Picture 2" descr="pressfoto-620641-xsmall.jpg (393×306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000108"/>
            <a:ext cx="4243391" cy="3304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42844" y="4714884"/>
            <a:ext cx="900115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Уличив ребенка в воровстве, не кричите на него и не навешивайте уголовных ярлыков. Самое эффективное наказание - заставить вернуть украденную вещь ее законному владельцу.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7336.jpg (1600×1200)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692605"/>
            <a:ext cx="88583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Карманные деньги – это потребность или прихоть ребенка?</a:t>
            </a:r>
            <a:endParaRPr kumimoji="0" lang="ru-RU" sz="8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247</TotalTime>
  <Words>409</Words>
  <Application>Microsoft Office PowerPoint</Application>
  <PresentationFormat>Экран (4:3)</PresentationFormat>
  <Paragraphs>45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Карманные деньги ребёнка:  потребность или прихоть?</vt:lpstr>
      <vt:lpstr>Слайд 2</vt:lpstr>
      <vt:lpstr>Слайд 3</vt:lpstr>
      <vt:lpstr>Карманные деньги ребёнка:  потребность или прихоть?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Татяна</dc:creator>
  <cp:lastModifiedBy>Владелец</cp:lastModifiedBy>
  <cp:revision>28</cp:revision>
  <dcterms:created xsi:type="dcterms:W3CDTF">2013-01-17T18:50:07Z</dcterms:created>
  <dcterms:modified xsi:type="dcterms:W3CDTF">2023-04-03T16:50:59Z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658632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